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DM Sans Medium"/>
      <p:regular r:id="rId33"/>
      <p:bold r:id="rId34"/>
      <p:italic r:id="rId35"/>
      <p:boldItalic r:id="rId36"/>
    </p:embeddedFont>
    <p:embeddedFont>
      <p:font typeface="Merriweather"/>
      <p:regular r:id="rId37"/>
      <p:bold r:id="rId38"/>
      <p:italic r:id="rId39"/>
      <p:boldItalic r:id="rId40"/>
    </p:embeddedFont>
    <p:embeddedFont>
      <p:font typeface="DM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5.xml"/><Relationship Id="rId42" Type="http://schemas.openxmlformats.org/officeDocument/2006/relationships/font" Target="fonts/DMSans-bold.fntdata"/><Relationship Id="rId41" Type="http://schemas.openxmlformats.org/officeDocument/2006/relationships/font" Target="fonts/DMSans-regular.fntdata"/><Relationship Id="rId22" Type="http://schemas.openxmlformats.org/officeDocument/2006/relationships/slide" Target="slides/slide17.xml"/><Relationship Id="rId44" Type="http://schemas.openxmlformats.org/officeDocument/2006/relationships/font" Target="fonts/DMSans-boldItalic.fntdata"/><Relationship Id="rId21" Type="http://schemas.openxmlformats.org/officeDocument/2006/relationships/slide" Target="slides/slide16.xml"/><Relationship Id="rId43" Type="http://schemas.openxmlformats.org/officeDocument/2006/relationships/font" Target="fonts/DM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DMSansMedium-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DMSansMedium-italic.fntdata"/><Relationship Id="rId12" Type="http://schemas.openxmlformats.org/officeDocument/2006/relationships/slide" Target="slides/slide7.xml"/><Relationship Id="rId34" Type="http://schemas.openxmlformats.org/officeDocument/2006/relationships/font" Target="fonts/DMSansMedium-bold.fntdata"/><Relationship Id="rId15" Type="http://schemas.openxmlformats.org/officeDocument/2006/relationships/slide" Target="slides/slide10.xml"/><Relationship Id="rId37" Type="http://schemas.openxmlformats.org/officeDocument/2006/relationships/font" Target="fonts/Merriweather-regular.fntdata"/><Relationship Id="rId14" Type="http://schemas.openxmlformats.org/officeDocument/2006/relationships/slide" Target="slides/slide9.xml"/><Relationship Id="rId36" Type="http://schemas.openxmlformats.org/officeDocument/2006/relationships/font" Target="fonts/DMSansMedium-boldItalic.fntdata"/><Relationship Id="rId17" Type="http://schemas.openxmlformats.org/officeDocument/2006/relationships/slide" Target="slides/slide12.xml"/><Relationship Id="rId39" Type="http://schemas.openxmlformats.org/officeDocument/2006/relationships/font" Target="fonts/Merriweather-italic.fntdata"/><Relationship Id="rId16" Type="http://schemas.openxmlformats.org/officeDocument/2006/relationships/slide" Target="slides/slide11.xml"/><Relationship Id="rId38" Type="http://schemas.openxmlformats.org/officeDocument/2006/relationships/font" Target="fonts/Merriweather-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5a5e0b4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5a5e0b4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5cded9d9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5cded9d9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61322a5e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61322a5e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5cded9d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5cded9d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5f5b61d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5f5b61d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5f5b61d4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5f5b61d4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5f5b61d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15f5b61d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15f5b61d4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15f5b61d4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5f5b61d4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5f5b61d4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5f5b61d4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15f5b61d4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5f5b61d4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5f5b61d4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5a5e0b46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d5a5e0b46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5f5b61d4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5f5b61d4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5f5b61d4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5f5b61d4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5f5b61d4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15f5b61d4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15f5b61d4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15f5b61d4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5f5b61d4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5f5b61d4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5f5b61d4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15f5b61d4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15f5b61d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15f5b61d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161322a5e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161322a5e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5a5e0b460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5a5e0b460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5a5e0b46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5a5e0b46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5a5e0b46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d5a5e0b46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5a5e0b46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5a5e0b46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5a5e0b46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d5a5e0b46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61322a5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61322a5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5a5e0b460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5a5e0b460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31" name="Shape 131"/>
        <p:cNvGrpSpPr/>
        <p:nvPr/>
      </p:nvGrpSpPr>
      <p:grpSpPr>
        <a:xfrm>
          <a:off x="0" y="0"/>
          <a:ext cx="0" cy="0"/>
          <a:chOff x="0" y="0"/>
          <a:chExt cx="0" cy="0"/>
        </a:xfrm>
      </p:grpSpPr>
      <p:sp>
        <p:nvSpPr>
          <p:cNvPr id="132" name="Google Shape;132;p23"/>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33" name="Google Shape;133;p23"/>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34" name="Google Shape;134;p23"/>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35" name="Google Shape;135;p23"/>
          <p:cNvSpPr/>
          <p:nvPr>
            <p:ph idx="3" type="pic"/>
          </p:nvPr>
        </p:nvSpPr>
        <p:spPr>
          <a:xfrm>
            <a:off x="4437578" y="2171250"/>
            <a:ext cx="4509600" cy="2775600"/>
          </a:xfrm>
          <a:prstGeom prst="round2DiagRect">
            <a:avLst>
              <a:gd fmla="val 16667" name="adj1"/>
              <a:gd fmla="val 0" name="adj2"/>
            </a:avLst>
          </a:prstGeom>
          <a:noFill/>
          <a:ln>
            <a:noFill/>
          </a:ln>
        </p:spPr>
      </p:sp>
      <p:sp>
        <p:nvSpPr>
          <p:cNvPr id="136" name="Google Shape;136;p23"/>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37" name="Shape 137"/>
        <p:cNvGrpSpPr/>
        <p:nvPr/>
      </p:nvGrpSpPr>
      <p:grpSpPr>
        <a:xfrm>
          <a:off x="0" y="0"/>
          <a:ext cx="0" cy="0"/>
          <a:chOff x="0" y="0"/>
          <a:chExt cx="0" cy="0"/>
        </a:xfrm>
      </p:grpSpPr>
      <p:sp>
        <p:nvSpPr>
          <p:cNvPr id="138" name="Google Shape;138;p24"/>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9" name="Google Shape;13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4"/>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1" name="Google Shape;141;p24"/>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2" name="Google Shape;142;p24"/>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3" name="Google Shape;143;p24"/>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4" name="Google Shape;144;p2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45" name="Google Shape;145;p24"/>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46" name="Shape 146"/>
        <p:cNvGrpSpPr/>
        <p:nvPr/>
      </p:nvGrpSpPr>
      <p:grpSpPr>
        <a:xfrm>
          <a:off x="0" y="0"/>
          <a:ext cx="0" cy="0"/>
          <a:chOff x="0" y="0"/>
          <a:chExt cx="0" cy="0"/>
        </a:xfrm>
      </p:grpSpPr>
      <p:sp>
        <p:nvSpPr>
          <p:cNvPr id="147" name="Google Shape;14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5"/>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49" name="Google Shape;149;p25"/>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50" name="Google Shape;150;p2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51" name="Shape 151"/>
        <p:cNvGrpSpPr/>
        <p:nvPr/>
      </p:nvGrpSpPr>
      <p:grpSpPr>
        <a:xfrm>
          <a:off x="0" y="0"/>
          <a:ext cx="0" cy="0"/>
          <a:chOff x="0" y="0"/>
          <a:chExt cx="0" cy="0"/>
        </a:xfrm>
      </p:grpSpPr>
      <p:sp>
        <p:nvSpPr>
          <p:cNvPr id="152" name="Google Shape;15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6"/>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54" name="Google Shape;154;p26"/>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55" name="Google Shape;155;p2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156" name="Shape 156"/>
        <p:cNvGrpSpPr/>
        <p:nvPr/>
      </p:nvGrpSpPr>
      <p:grpSpPr>
        <a:xfrm>
          <a:off x="0" y="0"/>
          <a:ext cx="0" cy="0"/>
          <a:chOff x="0" y="0"/>
          <a:chExt cx="0" cy="0"/>
        </a:xfrm>
      </p:grpSpPr>
      <p:sp>
        <p:nvSpPr>
          <p:cNvPr id="157" name="Google Shape;157;p2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2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159" name="Google Shape;15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7"/>
          <p:cNvSpPr/>
          <p:nvPr>
            <p:ph idx="2" type="pic"/>
          </p:nvPr>
        </p:nvSpPr>
        <p:spPr>
          <a:xfrm>
            <a:off x="3726325" y="669925"/>
            <a:ext cx="5220900" cy="4276800"/>
          </a:xfrm>
          <a:prstGeom prst="round2DiagRect">
            <a:avLst>
              <a:gd fmla="val 16667" name="adj1"/>
              <a:gd fmla="val 0" name="adj2"/>
            </a:avLst>
          </a:prstGeom>
          <a:noFill/>
          <a:ln>
            <a:noFill/>
          </a:ln>
        </p:spPr>
      </p:sp>
      <p:sp>
        <p:nvSpPr>
          <p:cNvPr id="161" name="Google Shape;161;p27"/>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62" name="Google Shape;162;p2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163" name="Shape 163"/>
        <p:cNvGrpSpPr/>
        <p:nvPr/>
      </p:nvGrpSpPr>
      <p:grpSpPr>
        <a:xfrm>
          <a:off x="0" y="0"/>
          <a:ext cx="0" cy="0"/>
          <a:chOff x="0" y="0"/>
          <a:chExt cx="0" cy="0"/>
        </a:xfrm>
      </p:grpSpPr>
      <p:sp>
        <p:nvSpPr>
          <p:cNvPr id="164" name="Google Shape;164;p28"/>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165" name="Google Shape;165;p28"/>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166" name="Google Shape;16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8"/>
          <p:cNvSpPr/>
          <p:nvPr>
            <p:ph idx="2" type="pic"/>
          </p:nvPr>
        </p:nvSpPr>
        <p:spPr>
          <a:xfrm>
            <a:off x="3726325" y="669925"/>
            <a:ext cx="5220900" cy="4276800"/>
          </a:xfrm>
          <a:prstGeom prst="round2DiagRect">
            <a:avLst>
              <a:gd fmla="val 16667" name="adj1"/>
              <a:gd fmla="val 0" name="adj2"/>
            </a:avLst>
          </a:prstGeom>
          <a:noFill/>
          <a:ln>
            <a:noFill/>
          </a:ln>
        </p:spPr>
      </p:sp>
      <p:sp>
        <p:nvSpPr>
          <p:cNvPr id="168" name="Google Shape;168;p28"/>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69" name="Google Shape;169;p28"/>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170" name="Google Shape;170;p28"/>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171" name="Shape 171"/>
        <p:cNvGrpSpPr/>
        <p:nvPr/>
      </p:nvGrpSpPr>
      <p:grpSpPr>
        <a:xfrm>
          <a:off x="0" y="0"/>
          <a:ext cx="0" cy="0"/>
          <a:chOff x="0" y="0"/>
          <a:chExt cx="0" cy="0"/>
        </a:xfrm>
      </p:grpSpPr>
      <p:sp>
        <p:nvSpPr>
          <p:cNvPr id="172" name="Google Shape;172;p29"/>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 name="Google Shape;17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175" name="Google Shape;175;p2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176" name="Google Shape;176;p29"/>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77" name="Google Shape;177;p2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178" name="Shape 178"/>
        <p:cNvGrpSpPr/>
        <p:nvPr/>
      </p:nvGrpSpPr>
      <p:grpSpPr>
        <a:xfrm>
          <a:off x="0" y="0"/>
          <a:ext cx="0" cy="0"/>
          <a:chOff x="0" y="0"/>
          <a:chExt cx="0" cy="0"/>
        </a:xfrm>
      </p:grpSpPr>
      <p:sp>
        <p:nvSpPr>
          <p:cNvPr id="179" name="Google Shape;17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0"/>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1" name="Google Shape;181;p30"/>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2" name="Google Shape;182;p30"/>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3" name="Google Shape;183;p30"/>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4" name="Google Shape;184;p30"/>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5" name="Google Shape;185;p30"/>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6" name="Google Shape;186;p30"/>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7" name="Google Shape;187;p30"/>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8" name="Google Shape;188;p30"/>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9" name="Google Shape;189;p30"/>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0" name="Google Shape;190;p30"/>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1" name="Google Shape;191;p30"/>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2" name="Google Shape;192;p30"/>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3" name="Google Shape;193;p30"/>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4" name="Google Shape;194;p30"/>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5" name="Google Shape;195;p30"/>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6" name="Google Shape;196;p30"/>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7" name="Google Shape;197;p30"/>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8" name="Google Shape;198;p30"/>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9" name="Google Shape;199;p30"/>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0" name="Google Shape;200;p30"/>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1" name="Google Shape;201;p30"/>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2" name="Google Shape;202;p30"/>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3" name="Google Shape;203;p30"/>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4" name="Google Shape;204;p30"/>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5" name="Google Shape;205;p30"/>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6" name="Google Shape;206;p30"/>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7" name="Google Shape;207;p30"/>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08" name="Google Shape;208;p30"/>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09" name="Shape 209"/>
        <p:cNvGrpSpPr/>
        <p:nvPr/>
      </p:nvGrpSpPr>
      <p:grpSpPr>
        <a:xfrm>
          <a:off x="0" y="0"/>
          <a:ext cx="0" cy="0"/>
          <a:chOff x="0" y="0"/>
          <a:chExt cx="0" cy="0"/>
        </a:xfrm>
      </p:grpSpPr>
      <p:sp>
        <p:nvSpPr>
          <p:cNvPr id="210" name="Google Shape;21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12" name="Google Shape;212;p3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hyperlink" Target="http://www.youtube.com/watch?v=Dm5sfALoL1Y" TargetMode="Externa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18</a:t>
            </a:r>
            <a:r>
              <a:rPr lang="en"/>
              <a:t>.11.2024</a:t>
            </a:r>
            <a:endParaRPr/>
          </a:p>
        </p:txBody>
      </p:sp>
      <p:sp>
        <p:nvSpPr>
          <p:cNvPr id="218" name="Google Shape;218;p32"/>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AI Agents</a:t>
            </a:r>
            <a:endParaRPr/>
          </a:p>
        </p:txBody>
      </p:sp>
      <p:sp>
        <p:nvSpPr>
          <p:cNvPr id="219" name="Google Shape;219;p32"/>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RAG and tool calling</a:t>
            </a:r>
            <a:endParaRPr/>
          </a:p>
        </p:txBody>
      </p:sp>
      <p:sp>
        <p:nvSpPr>
          <p:cNvPr id="220" name="Google Shape;220;p32"/>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Hassan Al-Ubeidi</a:t>
            </a:r>
            <a:endParaRPr/>
          </a:p>
        </p:txBody>
      </p:sp>
      <p:pic>
        <p:nvPicPr>
          <p:cNvPr id="221" name="Google Shape;221;p32"/>
          <p:cNvPicPr preferRelativeResize="0"/>
          <p:nvPr>
            <p:ph idx="3" type="pic"/>
          </p:nvPr>
        </p:nvPicPr>
        <p:blipFill rotWithShape="1">
          <a:blip r:embed="rId3">
            <a:alphaModFix/>
          </a:blip>
          <a:srcRect b="19222" l="0" r="0" t="19228"/>
          <a:stretch/>
        </p:blipFill>
        <p:spPr>
          <a:xfrm>
            <a:off x="4437578" y="2171250"/>
            <a:ext cx="4509600" cy="2775600"/>
          </a:xfrm>
          <a:prstGeom prst="round2DiagRect">
            <a:avLst>
              <a:gd fmla="val 16667" name="adj1"/>
              <a:gd fmla="val 0" name="adj2"/>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41"/>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BM25</a:t>
            </a:r>
            <a:endParaRPr/>
          </a:p>
        </p:txBody>
      </p:sp>
      <p:sp>
        <p:nvSpPr>
          <p:cNvPr id="311" name="Google Shape;311;p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pic>
        <p:nvPicPr>
          <p:cNvPr id="312" name="Google Shape;312;p41"/>
          <p:cNvPicPr preferRelativeResize="0"/>
          <p:nvPr/>
        </p:nvPicPr>
        <p:blipFill>
          <a:blip r:embed="rId3">
            <a:alphaModFix/>
          </a:blip>
          <a:stretch>
            <a:fillRect/>
          </a:stretch>
        </p:blipFill>
        <p:spPr>
          <a:xfrm>
            <a:off x="2057400" y="877325"/>
            <a:ext cx="4572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8" name="Google Shape;318;p42"/>
          <p:cNvSpPr txBox="1"/>
          <p:nvPr>
            <p:ph idx="2" type="body"/>
          </p:nvPr>
        </p:nvSpPr>
        <p:spPr>
          <a:xfrm>
            <a:off x="196950" y="196725"/>
            <a:ext cx="24630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Information compression in Neural Networks</a:t>
            </a:r>
            <a:endParaRPr/>
          </a:p>
        </p:txBody>
      </p:sp>
      <p:sp>
        <p:nvSpPr>
          <p:cNvPr id="319" name="Google Shape;319;p42"/>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pic>
        <p:nvPicPr>
          <p:cNvPr id="320" name="Google Shape;320;p42"/>
          <p:cNvPicPr preferRelativeResize="0"/>
          <p:nvPr/>
        </p:nvPicPr>
        <p:blipFill>
          <a:blip r:embed="rId3">
            <a:alphaModFix/>
          </a:blip>
          <a:stretch>
            <a:fillRect/>
          </a:stretch>
        </p:blipFill>
        <p:spPr>
          <a:xfrm>
            <a:off x="272875" y="595450"/>
            <a:ext cx="8419817" cy="39525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6" name="Google Shape;326;p43"/>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Latent space - MNIST</a:t>
            </a:r>
            <a:endParaRPr/>
          </a:p>
        </p:txBody>
      </p:sp>
      <p:sp>
        <p:nvSpPr>
          <p:cNvPr id="327" name="Google Shape;327;p43"/>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Ekin Tiu - Towards Data Science</a:t>
            </a:r>
            <a:endParaRPr/>
          </a:p>
        </p:txBody>
      </p:sp>
      <p:pic>
        <p:nvPicPr>
          <p:cNvPr id="328" name="Google Shape;328;p43"/>
          <p:cNvPicPr preferRelativeResize="0"/>
          <p:nvPr/>
        </p:nvPicPr>
        <p:blipFill>
          <a:blip r:embed="rId3">
            <a:alphaModFix/>
          </a:blip>
          <a:stretch>
            <a:fillRect/>
          </a:stretch>
        </p:blipFill>
        <p:spPr>
          <a:xfrm>
            <a:off x="736375" y="486700"/>
            <a:ext cx="7671230" cy="4432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4" name="Google Shape;334;p44"/>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Latent space</a:t>
            </a:r>
            <a:endParaRPr/>
          </a:p>
        </p:txBody>
      </p:sp>
      <p:sp>
        <p:nvSpPr>
          <p:cNvPr id="335" name="Google Shape;335;p4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Ekin Tiu - Towards Data Science</a:t>
            </a:r>
            <a:endParaRPr/>
          </a:p>
        </p:txBody>
      </p:sp>
      <p:pic>
        <p:nvPicPr>
          <p:cNvPr id="336" name="Google Shape;336;p44"/>
          <p:cNvPicPr preferRelativeResize="0"/>
          <p:nvPr/>
        </p:nvPicPr>
        <p:blipFill>
          <a:blip r:embed="rId3">
            <a:alphaModFix/>
          </a:blip>
          <a:stretch>
            <a:fillRect/>
          </a:stretch>
        </p:blipFill>
        <p:spPr>
          <a:xfrm>
            <a:off x="609488" y="558225"/>
            <a:ext cx="7925013" cy="4432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Latent space - BERT embeddings</a:t>
            </a:r>
            <a:endParaRPr/>
          </a:p>
        </p:txBody>
      </p:sp>
      <p:sp>
        <p:nvSpPr>
          <p:cNvPr id="342" name="Google Shape;342;p4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343" name="Google Shape;343;p45"/>
          <p:cNvPicPr preferRelativeResize="0"/>
          <p:nvPr/>
        </p:nvPicPr>
        <p:blipFill>
          <a:blip r:embed="rId3">
            <a:alphaModFix/>
          </a:blip>
          <a:stretch>
            <a:fillRect/>
          </a:stretch>
        </p:blipFill>
        <p:spPr>
          <a:xfrm>
            <a:off x="152400" y="1619800"/>
            <a:ext cx="8839197" cy="23108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Latent space - BERT embeddings</a:t>
            </a:r>
            <a:endParaRPr/>
          </a:p>
        </p:txBody>
      </p:sp>
      <p:sp>
        <p:nvSpPr>
          <p:cNvPr id="349" name="Google Shape;349;p4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350" name="Google Shape;350;p46"/>
          <p:cNvPicPr preferRelativeResize="0"/>
          <p:nvPr/>
        </p:nvPicPr>
        <p:blipFill>
          <a:blip r:embed="rId3">
            <a:alphaModFix/>
          </a:blip>
          <a:stretch>
            <a:fillRect/>
          </a:stretch>
        </p:blipFill>
        <p:spPr>
          <a:xfrm>
            <a:off x="1096550" y="1577550"/>
            <a:ext cx="6810375" cy="259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Latent space - BERT embeddings</a:t>
            </a:r>
            <a:endParaRPr/>
          </a:p>
        </p:txBody>
      </p:sp>
      <p:sp>
        <p:nvSpPr>
          <p:cNvPr id="356" name="Google Shape;356;p4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357" name="Google Shape;357;p47"/>
          <p:cNvPicPr preferRelativeResize="0"/>
          <p:nvPr/>
        </p:nvPicPr>
        <p:blipFill>
          <a:blip r:embed="rId3">
            <a:alphaModFix/>
          </a:blip>
          <a:stretch>
            <a:fillRect/>
          </a:stretch>
        </p:blipFill>
        <p:spPr>
          <a:xfrm>
            <a:off x="1170063" y="1147113"/>
            <a:ext cx="6803875" cy="2849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3" name="Google Shape;363;p48"/>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Storing embeddings</a:t>
            </a:r>
            <a:endParaRPr/>
          </a:p>
        </p:txBody>
      </p:sp>
      <p:sp>
        <p:nvSpPr>
          <p:cNvPr id="364" name="Google Shape;364;p4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pic>
        <p:nvPicPr>
          <p:cNvPr id="365" name="Google Shape;365;p48"/>
          <p:cNvPicPr preferRelativeResize="0"/>
          <p:nvPr/>
        </p:nvPicPr>
        <p:blipFill>
          <a:blip r:embed="rId3">
            <a:alphaModFix/>
          </a:blip>
          <a:stretch>
            <a:fillRect/>
          </a:stretch>
        </p:blipFill>
        <p:spPr>
          <a:xfrm>
            <a:off x="902475" y="1214876"/>
            <a:ext cx="7222852" cy="27724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49"/>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Vector database offerings</a:t>
            </a:r>
            <a:endParaRPr/>
          </a:p>
        </p:txBody>
      </p:sp>
      <p:sp>
        <p:nvSpPr>
          <p:cNvPr id="372" name="Google Shape;372;p4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pic>
        <p:nvPicPr>
          <p:cNvPr id="373" name="Google Shape;373;p49"/>
          <p:cNvPicPr preferRelativeResize="0"/>
          <p:nvPr/>
        </p:nvPicPr>
        <p:blipFill>
          <a:blip r:embed="rId3">
            <a:alphaModFix/>
          </a:blip>
          <a:stretch>
            <a:fillRect/>
          </a:stretch>
        </p:blipFill>
        <p:spPr>
          <a:xfrm>
            <a:off x="780338" y="514175"/>
            <a:ext cx="7459165" cy="4432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subTitle"/>
          </p:nvPr>
        </p:nvSpPr>
        <p:spPr>
          <a:xfrm>
            <a:off x="975300" y="2275500"/>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DEMO</a:t>
            </a:r>
            <a:endParaRPr/>
          </a:p>
        </p:txBody>
      </p:sp>
      <p:sp>
        <p:nvSpPr>
          <p:cNvPr id="379" name="Google Shape;379;p50"/>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80" name="Google Shape;380;p50"/>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3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228" name="Google Shape;228;p33"/>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an agent?</a:t>
            </a:r>
            <a:endParaRPr b="1" sz="3650">
              <a:solidFill>
                <a:schemeClr val="accent2"/>
              </a:solidFill>
              <a:latin typeface="Merriweather"/>
              <a:ea typeface="Merriweather"/>
              <a:cs typeface="Merriweather"/>
              <a:sym typeface="Merriweather"/>
            </a:endParaRPr>
          </a:p>
        </p:txBody>
      </p:sp>
      <p:sp>
        <p:nvSpPr>
          <p:cNvPr id="229" name="Google Shape;229;p33"/>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RAG?</a:t>
            </a:r>
            <a:endParaRPr b="1" sz="3650">
              <a:solidFill>
                <a:schemeClr val="accent2"/>
              </a:solidFill>
              <a:latin typeface="Merriweather"/>
              <a:ea typeface="Merriweather"/>
              <a:cs typeface="Merriweather"/>
              <a:sym typeface="Merriweather"/>
            </a:endParaRPr>
          </a:p>
        </p:txBody>
      </p:sp>
      <p:sp>
        <p:nvSpPr>
          <p:cNvPr id="230" name="Google Shape;230;p33"/>
          <p:cNvSpPr txBox="1"/>
          <p:nvPr/>
        </p:nvSpPr>
        <p:spPr>
          <a:xfrm>
            <a:off x="516437" y="24237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tool calling?</a:t>
            </a:r>
            <a:endParaRPr b="1" sz="3650">
              <a:solidFill>
                <a:schemeClr val="accent2"/>
              </a:solidFill>
              <a:latin typeface="Merriweather"/>
              <a:ea typeface="Merriweather"/>
              <a:cs typeface="Merriweather"/>
              <a:sym typeface="Merriweather"/>
            </a:endParaRPr>
          </a:p>
        </p:txBody>
      </p:sp>
      <p:sp>
        <p:nvSpPr>
          <p:cNvPr id="231" name="Google Shape;231;p33"/>
          <p:cNvSpPr txBox="1"/>
          <p:nvPr/>
        </p:nvSpPr>
        <p:spPr>
          <a:xfrm>
            <a:off x="516425" y="3256500"/>
            <a:ext cx="85416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How do I return structured responses?</a:t>
            </a:r>
            <a:endParaRPr b="1" sz="3650">
              <a:solidFill>
                <a:schemeClr val="accent2"/>
              </a:solidFill>
              <a:latin typeface="Merriweather"/>
              <a:ea typeface="Merriweather"/>
              <a:cs typeface="Merriweather"/>
              <a:sym typeface="Merriweather"/>
            </a:endParaRPr>
          </a:p>
        </p:txBody>
      </p:sp>
      <p:sp>
        <p:nvSpPr>
          <p:cNvPr id="232" name="Google Shape;232;p33"/>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233" name="Google Shape;233;p33"/>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234" name="Google Shape;234;p33"/>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235" name="Google Shape;235;p33"/>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5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387" name="Google Shape;387;p51"/>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an agent?</a:t>
            </a:r>
            <a:endParaRPr b="1" sz="3650">
              <a:solidFill>
                <a:schemeClr val="accent2"/>
              </a:solidFill>
              <a:latin typeface="Merriweather"/>
              <a:ea typeface="Merriweather"/>
              <a:cs typeface="Merriweather"/>
              <a:sym typeface="Merriweather"/>
            </a:endParaRPr>
          </a:p>
        </p:txBody>
      </p:sp>
      <p:sp>
        <p:nvSpPr>
          <p:cNvPr id="388" name="Google Shape;388;p51"/>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RAG?</a:t>
            </a:r>
            <a:endParaRPr b="1" sz="3650">
              <a:solidFill>
                <a:schemeClr val="accent2"/>
              </a:solidFill>
              <a:latin typeface="Merriweather"/>
              <a:ea typeface="Merriweather"/>
              <a:cs typeface="Merriweather"/>
              <a:sym typeface="Merriweather"/>
            </a:endParaRPr>
          </a:p>
        </p:txBody>
      </p:sp>
      <p:sp>
        <p:nvSpPr>
          <p:cNvPr id="389" name="Google Shape;389;p51"/>
          <p:cNvSpPr txBox="1"/>
          <p:nvPr/>
        </p:nvSpPr>
        <p:spPr>
          <a:xfrm>
            <a:off x="516423" y="2423800"/>
            <a:ext cx="8059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is tool/ function calling?</a:t>
            </a:r>
            <a:endParaRPr b="1" sz="3650">
              <a:solidFill>
                <a:schemeClr val="dk1"/>
              </a:solidFill>
              <a:latin typeface="Merriweather"/>
              <a:ea typeface="Merriweather"/>
              <a:cs typeface="Merriweather"/>
              <a:sym typeface="Merriweather"/>
            </a:endParaRPr>
          </a:p>
        </p:txBody>
      </p:sp>
      <p:sp>
        <p:nvSpPr>
          <p:cNvPr id="390" name="Google Shape;390;p51"/>
          <p:cNvSpPr txBox="1"/>
          <p:nvPr/>
        </p:nvSpPr>
        <p:spPr>
          <a:xfrm>
            <a:off x="516425" y="3256500"/>
            <a:ext cx="85416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How do I return structured responses?</a:t>
            </a:r>
            <a:endParaRPr b="1" sz="3650">
              <a:solidFill>
                <a:schemeClr val="accent2"/>
              </a:solidFill>
              <a:latin typeface="Merriweather"/>
              <a:ea typeface="Merriweather"/>
              <a:cs typeface="Merriweather"/>
              <a:sym typeface="Merriweather"/>
            </a:endParaRPr>
          </a:p>
        </p:txBody>
      </p:sp>
      <p:sp>
        <p:nvSpPr>
          <p:cNvPr id="391" name="Google Shape;391;p51"/>
          <p:cNvSpPr txBox="1"/>
          <p:nvPr/>
        </p:nvSpPr>
        <p:spPr>
          <a:xfrm>
            <a:off x="516437" y="41028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Building a Perplexity clone</a:t>
            </a:r>
            <a:endParaRPr b="1" sz="3650">
              <a:solidFill>
                <a:schemeClr val="accent2"/>
              </a:solidFill>
              <a:latin typeface="Merriweather"/>
              <a:ea typeface="Merriweather"/>
              <a:cs typeface="Merriweather"/>
              <a:sym typeface="Merriweather"/>
            </a:endParaRPr>
          </a:p>
        </p:txBody>
      </p:sp>
      <p:sp>
        <p:nvSpPr>
          <p:cNvPr id="392" name="Google Shape;392;p51"/>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93" name="Google Shape;393;p51"/>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394" name="Google Shape;394;p51"/>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395" name="Google Shape;395;p51"/>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396" name="Google Shape;396;p51"/>
          <p:cNvSpPr txBox="1"/>
          <p:nvPr/>
        </p:nvSpPr>
        <p:spPr>
          <a:xfrm>
            <a:off x="196954" y="41028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52"/>
          <p:cNvSpPr txBox="1"/>
          <p:nvPr>
            <p:ph idx="1" type="subTitle"/>
          </p:nvPr>
        </p:nvSpPr>
        <p:spPr>
          <a:xfrm>
            <a:off x="975300" y="1586700"/>
            <a:ext cx="7193400" cy="19701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Function calling allows you to connect models like GPT-4o to external tools and systems. </a:t>
            </a:r>
            <a:endParaRPr/>
          </a:p>
          <a:p>
            <a:pPr indent="0" lvl="0" marL="0" rtl="0" algn="l">
              <a:spcBef>
                <a:spcPts val="1200"/>
              </a:spcBef>
              <a:spcAft>
                <a:spcPts val="1200"/>
              </a:spcAft>
              <a:buNone/>
            </a:pPr>
            <a:r>
              <a:t/>
            </a:r>
            <a:endParaRPr/>
          </a:p>
        </p:txBody>
      </p:sp>
      <p:sp>
        <p:nvSpPr>
          <p:cNvPr id="403" name="Google Shape;403;p52"/>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Defining the Problem</a:t>
            </a:r>
            <a:endParaRPr/>
          </a:p>
        </p:txBody>
      </p:sp>
      <p:sp>
        <p:nvSpPr>
          <p:cNvPr id="404" name="Google Shape;404;p52"/>
          <p:cNvSpPr txBox="1"/>
          <p:nvPr>
            <p:ph idx="1" type="subTitle"/>
          </p:nvPr>
        </p:nvSpPr>
        <p:spPr>
          <a:xfrm>
            <a:off x="1022650" y="3911025"/>
            <a:ext cx="7193400" cy="900300"/>
          </a:xfrm>
          <a:prstGeom prst="rect">
            <a:avLst/>
          </a:prstGeom>
        </p:spPr>
        <p:txBody>
          <a:bodyPr anchorCtr="0" anchor="ctr" bIns="91425" lIns="91425" spcFirstLastPara="1" rIns="91425" wrap="square" tIns="91425">
            <a:spAutoFit/>
          </a:bodyPr>
          <a:lstStyle/>
          <a:p>
            <a:pPr indent="0" lvl="0" marL="457200" rtl="0" algn="ctr">
              <a:spcBef>
                <a:spcPts val="0"/>
              </a:spcBef>
              <a:spcAft>
                <a:spcPts val="0"/>
              </a:spcAft>
              <a:buNone/>
            </a:pPr>
            <a:r>
              <a:rPr lang="en">
                <a:solidFill>
                  <a:schemeClr val="accent2"/>
                </a:solidFill>
              </a:rPr>
              <a:t>OpenAI documentation</a:t>
            </a:r>
            <a:endParaRPr>
              <a:solidFill>
                <a:schemeClr val="accent2"/>
              </a:solidFill>
            </a:endParaRPr>
          </a:p>
          <a:p>
            <a:pPr indent="0" lvl="0" marL="457200" rtl="0" algn="ctr">
              <a:spcBef>
                <a:spcPts val="1200"/>
              </a:spcBef>
              <a:spcAft>
                <a:spcPts val="1200"/>
              </a:spcAft>
              <a:buNone/>
            </a:pPr>
            <a:r>
              <a:rPr lang="en" sz="1000">
                <a:solidFill>
                  <a:schemeClr val="accent2"/>
                </a:solidFill>
              </a:rPr>
              <a:t>https://platform.openai.com/docs/guides/function-calling</a:t>
            </a:r>
            <a:endParaRPr sz="1000">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3"/>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Tool calling flow</a:t>
            </a:r>
            <a:endParaRPr/>
          </a:p>
        </p:txBody>
      </p:sp>
      <p:pic>
        <p:nvPicPr>
          <p:cNvPr id="410" name="Google Shape;410;p53"/>
          <p:cNvPicPr preferRelativeResize="0"/>
          <p:nvPr/>
        </p:nvPicPr>
        <p:blipFill>
          <a:blip r:embed="rId3">
            <a:alphaModFix/>
          </a:blip>
          <a:stretch>
            <a:fillRect/>
          </a:stretch>
        </p:blipFill>
        <p:spPr>
          <a:xfrm>
            <a:off x="1718575" y="514175"/>
            <a:ext cx="5777271" cy="4432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54"/>
          <p:cNvSpPr txBox="1"/>
          <p:nvPr>
            <p:ph idx="1" type="subTitle"/>
          </p:nvPr>
        </p:nvSpPr>
        <p:spPr>
          <a:xfrm>
            <a:off x="922775" y="2275500"/>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DEMO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5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423" name="Google Shape;423;p55"/>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an agent?</a:t>
            </a:r>
            <a:endParaRPr b="1" sz="3650">
              <a:solidFill>
                <a:schemeClr val="accent2"/>
              </a:solidFill>
              <a:latin typeface="Merriweather"/>
              <a:ea typeface="Merriweather"/>
              <a:cs typeface="Merriweather"/>
              <a:sym typeface="Merriweather"/>
            </a:endParaRPr>
          </a:p>
        </p:txBody>
      </p:sp>
      <p:sp>
        <p:nvSpPr>
          <p:cNvPr id="424" name="Google Shape;424;p55"/>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RAG?</a:t>
            </a:r>
            <a:endParaRPr b="1" sz="3650">
              <a:solidFill>
                <a:schemeClr val="accent2"/>
              </a:solidFill>
              <a:latin typeface="Merriweather"/>
              <a:ea typeface="Merriweather"/>
              <a:cs typeface="Merriweather"/>
              <a:sym typeface="Merriweather"/>
            </a:endParaRPr>
          </a:p>
        </p:txBody>
      </p:sp>
      <p:sp>
        <p:nvSpPr>
          <p:cNvPr id="425" name="Google Shape;425;p55"/>
          <p:cNvSpPr txBox="1"/>
          <p:nvPr/>
        </p:nvSpPr>
        <p:spPr>
          <a:xfrm>
            <a:off x="516423" y="2423800"/>
            <a:ext cx="80592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tool/ function calling?</a:t>
            </a:r>
            <a:endParaRPr b="1" sz="3650">
              <a:solidFill>
                <a:schemeClr val="accent2"/>
              </a:solidFill>
              <a:latin typeface="Merriweather"/>
              <a:ea typeface="Merriweather"/>
              <a:cs typeface="Merriweather"/>
              <a:sym typeface="Merriweather"/>
            </a:endParaRPr>
          </a:p>
        </p:txBody>
      </p:sp>
      <p:sp>
        <p:nvSpPr>
          <p:cNvPr id="426" name="Google Shape;426;p55"/>
          <p:cNvSpPr txBox="1"/>
          <p:nvPr/>
        </p:nvSpPr>
        <p:spPr>
          <a:xfrm>
            <a:off x="516425" y="3256500"/>
            <a:ext cx="85416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How do I return structured responses?</a:t>
            </a:r>
            <a:endParaRPr b="1" sz="3650">
              <a:solidFill>
                <a:schemeClr val="dk1"/>
              </a:solidFill>
              <a:latin typeface="Merriweather"/>
              <a:ea typeface="Merriweather"/>
              <a:cs typeface="Merriweather"/>
              <a:sym typeface="Merriweather"/>
            </a:endParaRPr>
          </a:p>
        </p:txBody>
      </p:sp>
      <p:sp>
        <p:nvSpPr>
          <p:cNvPr id="427" name="Google Shape;427;p55"/>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428" name="Google Shape;428;p55"/>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429" name="Google Shape;429;p55"/>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430" name="Google Shape;430;p55"/>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56"/>
          <p:cNvSpPr txBox="1"/>
          <p:nvPr>
            <p:ph idx="1" type="subTitle"/>
          </p:nvPr>
        </p:nvSpPr>
        <p:spPr>
          <a:xfrm>
            <a:off x="975300" y="1586700"/>
            <a:ext cx="7193400" cy="1562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Ensure responses follow JSON Schema for Structured Outputs</a:t>
            </a:r>
            <a:endParaRPr/>
          </a:p>
          <a:p>
            <a:pPr indent="0" lvl="0" marL="0" rtl="0" algn="l">
              <a:spcBef>
                <a:spcPts val="1200"/>
              </a:spcBef>
              <a:spcAft>
                <a:spcPts val="1200"/>
              </a:spcAft>
              <a:buNone/>
            </a:pPr>
            <a:r>
              <a:t/>
            </a:r>
            <a:endParaRPr/>
          </a:p>
        </p:txBody>
      </p:sp>
      <p:sp>
        <p:nvSpPr>
          <p:cNvPr id="437" name="Google Shape;437;p56"/>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What are structured outputs?</a:t>
            </a:r>
            <a:endParaRPr/>
          </a:p>
        </p:txBody>
      </p:sp>
      <p:sp>
        <p:nvSpPr>
          <p:cNvPr id="438" name="Google Shape;438;p5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39" name="Google Shape;439;p56"/>
          <p:cNvSpPr txBox="1"/>
          <p:nvPr>
            <p:ph idx="1" type="subTitle"/>
          </p:nvPr>
        </p:nvSpPr>
        <p:spPr>
          <a:xfrm>
            <a:off x="1022650" y="3911025"/>
            <a:ext cx="7193400" cy="900300"/>
          </a:xfrm>
          <a:prstGeom prst="rect">
            <a:avLst/>
          </a:prstGeom>
        </p:spPr>
        <p:txBody>
          <a:bodyPr anchorCtr="0" anchor="ctr" bIns="91425" lIns="91425" spcFirstLastPara="1" rIns="91425" wrap="square" tIns="91425">
            <a:spAutoFit/>
          </a:bodyPr>
          <a:lstStyle/>
          <a:p>
            <a:pPr indent="0" lvl="0" marL="457200" rtl="0" algn="ctr">
              <a:spcBef>
                <a:spcPts val="0"/>
              </a:spcBef>
              <a:spcAft>
                <a:spcPts val="0"/>
              </a:spcAft>
              <a:buNone/>
            </a:pPr>
            <a:r>
              <a:rPr lang="en">
                <a:solidFill>
                  <a:schemeClr val="accent2"/>
                </a:solidFill>
              </a:rPr>
              <a:t>OpenAI documentation</a:t>
            </a:r>
            <a:endParaRPr>
              <a:solidFill>
                <a:schemeClr val="accent2"/>
              </a:solidFill>
            </a:endParaRPr>
          </a:p>
          <a:p>
            <a:pPr indent="0" lvl="0" marL="457200" rtl="0" algn="ctr">
              <a:spcBef>
                <a:spcPts val="1200"/>
              </a:spcBef>
              <a:spcAft>
                <a:spcPts val="1200"/>
              </a:spcAft>
              <a:buNone/>
            </a:pPr>
            <a:r>
              <a:rPr lang="en" sz="1000">
                <a:solidFill>
                  <a:schemeClr val="accent2"/>
                </a:solidFill>
              </a:rPr>
              <a:t>https://platform.openai.com/docs/guides/structured-outputs</a:t>
            </a:r>
            <a:endParaRPr sz="100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45" name="Google Shape;445;p5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446" name="Google Shape;446;p57"/>
          <p:cNvPicPr preferRelativeResize="0"/>
          <p:nvPr/>
        </p:nvPicPr>
        <p:blipFill>
          <a:blip r:embed="rId3">
            <a:alphaModFix/>
          </a:blip>
          <a:stretch>
            <a:fillRect/>
          </a:stretch>
        </p:blipFill>
        <p:spPr>
          <a:xfrm>
            <a:off x="560025" y="558225"/>
            <a:ext cx="3109624" cy="4184801"/>
          </a:xfrm>
          <a:prstGeom prst="rect">
            <a:avLst/>
          </a:prstGeom>
          <a:noFill/>
          <a:ln>
            <a:noFill/>
          </a:ln>
        </p:spPr>
      </p:pic>
      <p:pic>
        <p:nvPicPr>
          <p:cNvPr id="447" name="Google Shape;447;p57"/>
          <p:cNvPicPr preferRelativeResize="0"/>
          <p:nvPr/>
        </p:nvPicPr>
        <p:blipFill>
          <a:blip r:embed="rId4">
            <a:alphaModFix/>
          </a:blip>
          <a:stretch>
            <a:fillRect/>
          </a:stretch>
        </p:blipFill>
        <p:spPr>
          <a:xfrm>
            <a:off x="3961049" y="670550"/>
            <a:ext cx="4872999" cy="39601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58"/>
          <p:cNvSpPr txBox="1"/>
          <p:nvPr>
            <p:ph idx="1" type="subTitle"/>
          </p:nvPr>
        </p:nvSpPr>
        <p:spPr>
          <a:xfrm>
            <a:off x="922775" y="2275500"/>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DEMO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3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242" name="Google Shape;242;p34"/>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is an agent?</a:t>
            </a:r>
            <a:endParaRPr b="1" sz="3650">
              <a:solidFill>
                <a:schemeClr val="dk1"/>
              </a:solidFill>
              <a:latin typeface="Merriweather"/>
              <a:ea typeface="Merriweather"/>
              <a:cs typeface="Merriweather"/>
              <a:sym typeface="Merriweather"/>
            </a:endParaRPr>
          </a:p>
        </p:txBody>
      </p:sp>
      <p:sp>
        <p:nvSpPr>
          <p:cNvPr id="243" name="Google Shape;243;p34"/>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RAG?</a:t>
            </a:r>
            <a:endParaRPr b="1" sz="3650">
              <a:solidFill>
                <a:schemeClr val="accent2"/>
              </a:solidFill>
              <a:latin typeface="Merriweather"/>
              <a:ea typeface="Merriweather"/>
              <a:cs typeface="Merriweather"/>
              <a:sym typeface="Merriweather"/>
            </a:endParaRPr>
          </a:p>
        </p:txBody>
      </p:sp>
      <p:sp>
        <p:nvSpPr>
          <p:cNvPr id="244" name="Google Shape;244;p34"/>
          <p:cNvSpPr txBox="1"/>
          <p:nvPr/>
        </p:nvSpPr>
        <p:spPr>
          <a:xfrm>
            <a:off x="516437" y="24237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tool calling?</a:t>
            </a:r>
            <a:endParaRPr b="1" sz="3650">
              <a:solidFill>
                <a:schemeClr val="accent2"/>
              </a:solidFill>
              <a:latin typeface="Merriweather"/>
              <a:ea typeface="Merriweather"/>
              <a:cs typeface="Merriweather"/>
              <a:sym typeface="Merriweather"/>
            </a:endParaRPr>
          </a:p>
        </p:txBody>
      </p:sp>
      <p:sp>
        <p:nvSpPr>
          <p:cNvPr id="245" name="Google Shape;245;p34"/>
          <p:cNvSpPr txBox="1"/>
          <p:nvPr/>
        </p:nvSpPr>
        <p:spPr>
          <a:xfrm>
            <a:off x="516425" y="3256500"/>
            <a:ext cx="85416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How do I return structured responses?</a:t>
            </a:r>
            <a:endParaRPr b="1" sz="3650">
              <a:solidFill>
                <a:schemeClr val="accent2"/>
              </a:solidFill>
              <a:latin typeface="Merriweather"/>
              <a:ea typeface="Merriweather"/>
              <a:cs typeface="Merriweather"/>
              <a:sym typeface="Merriweather"/>
            </a:endParaRPr>
          </a:p>
        </p:txBody>
      </p:sp>
      <p:sp>
        <p:nvSpPr>
          <p:cNvPr id="246" name="Google Shape;246;p34"/>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247" name="Google Shape;247;p34"/>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248" name="Google Shape;248;p34"/>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249" name="Google Shape;249;p34"/>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35"/>
          <p:cNvSpPr txBox="1"/>
          <p:nvPr>
            <p:ph idx="1" type="subTitle"/>
          </p:nvPr>
        </p:nvSpPr>
        <p:spPr>
          <a:xfrm>
            <a:off x="918000" y="909050"/>
            <a:ext cx="7193400" cy="1408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“AI agents are designed to </a:t>
            </a:r>
            <a:r>
              <a:rPr lang="en"/>
              <a:t>perform</a:t>
            </a:r>
            <a:r>
              <a:rPr lang="en"/>
              <a:t> certain tasks, answer questions, and automate processes for users.”</a:t>
            </a:r>
            <a:endParaRPr/>
          </a:p>
        </p:txBody>
      </p:sp>
      <p:sp>
        <p:nvSpPr>
          <p:cNvPr id="256" name="Google Shape;256;p35"/>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What is an agent</a:t>
            </a:r>
            <a:endParaRPr/>
          </a:p>
        </p:txBody>
      </p:sp>
      <p:sp>
        <p:nvSpPr>
          <p:cNvPr id="257" name="Google Shape;257;p35"/>
          <p:cNvSpPr txBox="1"/>
          <p:nvPr>
            <p:ph idx="1" type="subTitle"/>
          </p:nvPr>
        </p:nvSpPr>
        <p:spPr>
          <a:xfrm>
            <a:off x="975300" y="2551525"/>
            <a:ext cx="7193400" cy="1000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a:t>
            </a:r>
            <a:r>
              <a:rPr lang="en"/>
              <a:t>They range from simple chatbots, to copilots to AI assistants”</a:t>
            </a:r>
            <a:endParaRPr/>
          </a:p>
        </p:txBody>
      </p:sp>
      <p:sp>
        <p:nvSpPr>
          <p:cNvPr id="258" name="Google Shape;258;p35"/>
          <p:cNvSpPr txBox="1"/>
          <p:nvPr>
            <p:ph idx="1" type="subTitle"/>
          </p:nvPr>
        </p:nvSpPr>
        <p:spPr>
          <a:xfrm>
            <a:off x="1022650" y="3911025"/>
            <a:ext cx="7193400" cy="900300"/>
          </a:xfrm>
          <a:prstGeom prst="rect">
            <a:avLst/>
          </a:prstGeom>
        </p:spPr>
        <p:txBody>
          <a:bodyPr anchorCtr="0" anchor="ctr" bIns="91425" lIns="91425" spcFirstLastPara="1" rIns="91425" wrap="square" tIns="91425">
            <a:spAutoFit/>
          </a:bodyPr>
          <a:lstStyle/>
          <a:p>
            <a:pPr indent="0" lvl="0" marL="457200" rtl="0" algn="ctr">
              <a:spcBef>
                <a:spcPts val="0"/>
              </a:spcBef>
              <a:spcAft>
                <a:spcPts val="0"/>
              </a:spcAft>
              <a:buNone/>
            </a:pPr>
            <a:r>
              <a:rPr lang="en">
                <a:solidFill>
                  <a:schemeClr val="accent2"/>
                </a:solidFill>
              </a:rPr>
              <a:t>Microsoft Learn</a:t>
            </a:r>
            <a:endParaRPr>
              <a:solidFill>
                <a:schemeClr val="accent2"/>
              </a:solidFill>
            </a:endParaRPr>
          </a:p>
          <a:p>
            <a:pPr indent="0" lvl="0" marL="457200" rtl="0" algn="ctr">
              <a:spcBef>
                <a:spcPts val="1200"/>
              </a:spcBef>
              <a:spcAft>
                <a:spcPts val="1200"/>
              </a:spcAft>
              <a:buNone/>
            </a:pPr>
            <a:r>
              <a:rPr lang="en" sz="1000">
                <a:solidFill>
                  <a:schemeClr val="accent2"/>
                </a:solidFill>
              </a:rPr>
              <a:t>https://learn.microsoft.com/en-us/azure/cosmos-db/ai-agents</a:t>
            </a:r>
            <a:endParaRPr sz="100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Perplexity AI</a:t>
            </a:r>
            <a:endParaRPr/>
          </a:p>
        </p:txBody>
      </p:sp>
      <p:sp>
        <p:nvSpPr>
          <p:cNvPr id="264" name="Google Shape;264;p36"/>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 great example of an agentic application. Gives LLMs the ability to search the web to synthesize relevant search results</a:t>
            </a:r>
            <a:endParaRPr/>
          </a:p>
        </p:txBody>
      </p:sp>
      <p:sp>
        <p:nvSpPr>
          <p:cNvPr id="265" name="Google Shape;26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6" name="Google Shape;266;p36"/>
          <p:cNvPicPr preferRelativeResize="0"/>
          <p:nvPr>
            <p:ph idx="2" type="pic"/>
          </p:nvPr>
        </p:nvPicPr>
        <p:blipFill rotWithShape="1">
          <a:blip r:embed="rId3">
            <a:alphaModFix/>
          </a:blip>
          <a:srcRect b="7433" l="-460" r="460" t="0"/>
          <a:stretch/>
        </p:blipFill>
        <p:spPr>
          <a:xfrm>
            <a:off x="3609350" y="472675"/>
            <a:ext cx="5217900" cy="4274400"/>
          </a:xfrm>
          <a:prstGeom prst="round2DiagRect">
            <a:avLst>
              <a:gd fmla="val 1911" name="adj1"/>
              <a:gd fmla="val 0" name="adj2"/>
            </a:avLst>
          </a:prstGeom>
        </p:spPr>
      </p:pic>
      <p:sp>
        <p:nvSpPr>
          <p:cNvPr id="267" name="Google Shape;267;p36"/>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What is an agent: case study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3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274" name="Google Shape;274;p3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275" name="Google Shape;275;p37"/>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an agent?</a:t>
            </a:r>
            <a:endParaRPr b="1" sz="3650">
              <a:solidFill>
                <a:schemeClr val="accent2"/>
              </a:solidFill>
              <a:latin typeface="Merriweather"/>
              <a:ea typeface="Merriweather"/>
              <a:cs typeface="Merriweather"/>
              <a:sym typeface="Merriweather"/>
            </a:endParaRPr>
          </a:p>
        </p:txBody>
      </p:sp>
      <p:sp>
        <p:nvSpPr>
          <p:cNvPr id="276" name="Google Shape;276;p37"/>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is RAG?</a:t>
            </a:r>
            <a:endParaRPr b="1" sz="3650">
              <a:solidFill>
                <a:schemeClr val="dk1"/>
              </a:solidFill>
              <a:latin typeface="Merriweather"/>
              <a:ea typeface="Merriweather"/>
              <a:cs typeface="Merriweather"/>
              <a:sym typeface="Merriweather"/>
            </a:endParaRPr>
          </a:p>
        </p:txBody>
      </p:sp>
      <p:sp>
        <p:nvSpPr>
          <p:cNvPr id="277" name="Google Shape;277;p37"/>
          <p:cNvSpPr txBox="1"/>
          <p:nvPr/>
        </p:nvSpPr>
        <p:spPr>
          <a:xfrm>
            <a:off x="516437" y="24237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What is tool calling?</a:t>
            </a:r>
            <a:endParaRPr b="1" sz="3650">
              <a:solidFill>
                <a:schemeClr val="accent2"/>
              </a:solidFill>
              <a:latin typeface="Merriweather"/>
              <a:ea typeface="Merriweather"/>
              <a:cs typeface="Merriweather"/>
              <a:sym typeface="Merriweather"/>
            </a:endParaRPr>
          </a:p>
        </p:txBody>
      </p:sp>
      <p:sp>
        <p:nvSpPr>
          <p:cNvPr id="278" name="Google Shape;278;p37"/>
          <p:cNvSpPr txBox="1"/>
          <p:nvPr/>
        </p:nvSpPr>
        <p:spPr>
          <a:xfrm>
            <a:off x="516425" y="3256500"/>
            <a:ext cx="85416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How do I return structured responses?</a:t>
            </a:r>
            <a:endParaRPr b="1" sz="3650">
              <a:solidFill>
                <a:schemeClr val="accent2"/>
              </a:solidFill>
              <a:latin typeface="Merriweather"/>
              <a:ea typeface="Merriweather"/>
              <a:cs typeface="Merriweather"/>
              <a:sym typeface="Merriweather"/>
            </a:endParaRPr>
          </a:p>
        </p:txBody>
      </p:sp>
      <p:sp>
        <p:nvSpPr>
          <p:cNvPr id="279" name="Google Shape;279;p37"/>
          <p:cNvSpPr txBox="1"/>
          <p:nvPr/>
        </p:nvSpPr>
        <p:spPr>
          <a:xfrm>
            <a:off x="516437" y="41028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Building a Perplexity clone</a:t>
            </a:r>
            <a:endParaRPr b="1" sz="3650">
              <a:solidFill>
                <a:schemeClr val="accent2"/>
              </a:solidFill>
              <a:latin typeface="Merriweather"/>
              <a:ea typeface="Merriweather"/>
              <a:cs typeface="Merriweather"/>
              <a:sym typeface="Merriweather"/>
            </a:endParaRPr>
          </a:p>
        </p:txBody>
      </p:sp>
      <p:sp>
        <p:nvSpPr>
          <p:cNvPr id="280" name="Google Shape;280;p37"/>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281" name="Google Shape;281;p37"/>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282" name="Google Shape;282;p37"/>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283" name="Google Shape;283;p37"/>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284" name="Google Shape;284;p37"/>
          <p:cNvSpPr txBox="1"/>
          <p:nvPr/>
        </p:nvSpPr>
        <p:spPr>
          <a:xfrm>
            <a:off x="196954" y="41028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196950" y="192370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Retrieval Augmented</a:t>
            </a:r>
            <a:endParaRPr/>
          </a:p>
          <a:p>
            <a:pPr indent="0" lvl="0" marL="0" rtl="0" algn="l">
              <a:spcBef>
                <a:spcPts val="0"/>
              </a:spcBef>
              <a:spcAft>
                <a:spcPts val="0"/>
              </a:spcAft>
              <a:buNone/>
            </a:pPr>
            <a:r>
              <a:rPr lang="en"/>
              <a:t>Generation</a:t>
            </a:r>
            <a:endParaRPr/>
          </a:p>
        </p:txBody>
      </p:sp>
      <p:sp>
        <p:nvSpPr>
          <p:cNvPr id="290" name="Google Shape;290;p38"/>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What is RAG? - Paper</a:t>
            </a:r>
            <a:endParaRPr/>
          </a:p>
        </p:txBody>
      </p:sp>
      <p:pic>
        <p:nvPicPr>
          <p:cNvPr id="291" name="Google Shape;291;p38"/>
          <p:cNvPicPr preferRelativeResize="0"/>
          <p:nvPr>
            <p:ph idx="2" type="pic"/>
          </p:nvPr>
        </p:nvPicPr>
        <p:blipFill rotWithShape="1">
          <a:blip r:embed="rId3">
            <a:alphaModFix/>
          </a:blip>
          <a:srcRect b="26863" l="0" r="0" t="0"/>
          <a:stretch/>
        </p:blipFill>
        <p:spPr>
          <a:xfrm>
            <a:off x="4588950" y="578350"/>
            <a:ext cx="4289700" cy="4323600"/>
          </a:xfrm>
          <a:prstGeom prst="round2DiagRect">
            <a:avLst>
              <a:gd fmla="val 1595" name="adj1"/>
              <a:gd fmla="val 0" name="adj2"/>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39"/>
          <p:cNvSpPr txBox="1"/>
          <p:nvPr>
            <p:ph idx="1" type="subTitle"/>
          </p:nvPr>
        </p:nvSpPr>
        <p:spPr>
          <a:xfrm>
            <a:off x="975300" y="1864050"/>
            <a:ext cx="7193400" cy="1000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Why use RAG? Why not just put everything in our context?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40"/>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RAG - Patrick Lewis</a:t>
            </a:r>
            <a:endParaRPr/>
          </a:p>
        </p:txBody>
      </p:sp>
      <p:pic>
        <p:nvPicPr>
          <p:cNvPr descr="Support us! https://www.patreon.com/mlst&#10;MLST Discord: https://discord.gg/aNPkGUQtc5&#10;&#10;Dr. Patrick Lewis is a London-based AI and Natural Language Processing Research Scientist, working at co:here. Prior to this, Patrick worked as a research scientist at the Fundamental AI Research Lab (FAIR) at Meta AI. During his PhD, Patrick split his time between FAIR and University College London, working with Sebastian Riedel and Pontus Stenetorp. &#10;&#10;Patrick’s research focuses on the intersection of information retrieval techniques (IR) and large language models (LLMs). He has done extensive work on Retrieval-Augmented Language Models. His current focus is on building more powerful, efficient, robust, and update-able models that can perform well on a wide range of NLP tasks, but also excel on knowledge-intensive NLP tasks such as Question Answering and Fact Checking.&#10;&#10;Pod version: https://anchor.fm/machinelearningstreettalk/episodes/100-Dr--PATRICK-LEWIS-cohere---Retrieval-Augmented-Generation-e1uok1c&#10;&#10;Cohere: https://cohere.ai/&#10;&#10;References:&#10;&#10;Patrick Lewis (Natural Language Processing Research Scientist @ co:here)&#10;https://www.patricklewis.io/&#10;&#10;Retrieval-Augmented Generation for Knowledge-Intensive NLP Tasks (Patrick Lewis et al)&#10;https://arxiv.org/abs/2005.11401&#10;&#10;Atlas: Few-shot Learning with Retrieval Augmented Language Models (Gautier Izacard, Patrick Lewis, et al)&#10;https://arxiv.org/abs/2208.03299&#10;&#10;Improving language models by retrieving from trillions of tokens (RETRO) (Sebastian Borgeaud et al)&#10;https://arxiv.org/abs/2112.04426" id="304" name="Google Shape;304;p40" title="#100 Dr. PATRICK LEWIS - Retrieval Augmented Generation">
            <a:hlinkClick r:id="rId3"/>
          </p:cNvPr>
          <p:cNvPicPr preferRelativeResize="0"/>
          <p:nvPr/>
        </p:nvPicPr>
        <p:blipFill>
          <a:blip r:embed="rId4">
            <a:alphaModFix/>
          </a:blip>
          <a:stretch>
            <a:fillRect/>
          </a:stretch>
        </p:blipFill>
        <p:spPr>
          <a:xfrm>
            <a:off x="1333775" y="852450"/>
            <a:ext cx="6359600" cy="357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